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40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42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4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8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70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8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51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6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5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7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65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55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5117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DAF3-EB94-416F-AE20-5743F634ED17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06BC6-30FE-4363-B24C-540E0E7C2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7C51A3C8-CCD1-46F7-9B50-EA62457284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380" y="6630448"/>
            <a:ext cx="90360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ja-JP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Copyright</a:t>
            </a:r>
            <a:r>
              <a:rPr lang="ja-JP" altLang="en-US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 </a:t>
            </a:r>
            <a:r>
              <a:rPr lang="en-US" altLang="ja-JP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by Takahashi </a:t>
            </a:r>
            <a:r>
              <a:rPr lang="en-US" altLang="ja-JP" sz="900" dirty="0" err="1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Kenko&amp;KIKAKUJUKU</a:t>
            </a:r>
            <a:r>
              <a:rPr lang="en-US" altLang="ja-JP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&amp;</a:t>
            </a:r>
            <a:r>
              <a:rPr lang="ja-JP" altLang="en-US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 </a:t>
            </a:r>
            <a:r>
              <a:rPr lang="en-US" altLang="ja-JP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Iwasaki Management Co., Ltd. SURUGA</a:t>
            </a:r>
            <a:r>
              <a:rPr lang="ja-JP" altLang="en-US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 </a:t>
            </a:r>
            <a:r>
              <a:rPr lang="en-US" altLang="ja-JP" sz="900" dirty="0">
                <a:solidFill>
                  <a:srgbClr val="006600"/>
                </a:solidFill>
                <a:latin typeface="Microsoft New Tai Lue" panose="020B0502040204020203" pitchFamily="34" charset="0"/>
                <a:ea typeface="ＭＳ Ｐゴシック" pitchFamily="50" charset="-128"/>
                <a:cs typeface="Microsoft New Tai Lue" panose="020B0502040204020203" pitchFamily="34" charset="0"/>
              </a:rPr>
              <a:t>JMIC&amp; Shizuoka Prefecture</a:t>
            </a:r>
            <a:endParaRPr lang="ja-JP" altLang="en-US" sz="900" b="1" i="1" dirty="0">
              <a:latin typeface="Microsoft New Tai Lue" panose="020B0502040204020203" pitchFamily="34" charset="0"/>
              <a:ea typeface="+mj-ea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3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03704F-0DBA-4503-AE99-EEC660BB96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12AE1E8-C6C9-4447-870A-31256E31BF3D}"/>
              </a:ext>
            </a:extLst>
          </p:cNvPr>
          <p:cNvSpPr/>
          <p:nvPr/>
        </p:nvSpPr>
        <p:spPr>
          <a:xfrm>
            <a:off x="-94957" y="1458638"/>
            <a:ext cx="9326880" cy="14982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農業経営ビジネスロードマップ</a:t>
            </a:r>
            <a:endParaRPr kumimoji="1" lang="en-US" altLang="ja-JP" sz="3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>
                <a:solidFill>
                  <a:schemeClr val="accent1"/>
                </a:solidFill>
              </a:rPr>
              <a:t>～農業経営ビジネスロードマップは人生のロードマップ作り～</a:t>
            </a:r>
            <a:endParaRPr kumimoji="1" lang="ja-JP" altLang="en-US" sz="2400" dirty="0">
              <a:solidFill>
                <a:schemeClr val="accent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B4DE9F0-83F9-437F-9859-282968A9BA6D}"/>
              </a:ext>
            </a:extLst>
          </p:cNvPr>
          <p:cNvGrpSpPr/>
          <p:nvPr/>
        </p:nvGrpSpPr>
        <p:grpSpPr>
          <a:xfrm>
            <a:off x="2327874" y="3109407"/>
            <a:ext cx="5333415" cy="2612153"/>
            <a:chOff x="2579663" y="3082751"/>
            <a:chExt cx="5333415" cy="2612153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BF59A05-13C8-48DE-AF90-9CCD2A995E67}"/>
                </a:ext>
              </a:extLst>
            </p:cNvPr>
            <p:cNvSpPr txBox="1"/>
            <p:nvPr/>
          </p:nvSpPr>
          <p:spPr>
            <a:xfrm>
              <a:off x="2579663" y="3082751"/>
              <a:ext cx="3977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静岡県農業経営相談所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C77D7C06-F236-4588-9087-B3CA121A5B90}"/>
                </a:ext>
              </a:extLst>
            </p:cNvPr>
            <p:cNvSpPr txBox="1"/>
            <p:nvPr/>
          </p:nvSpPr>
          <p:spPr>
            <a:xfrm>
              <a:off x="3128304" y="3488582"/>
              <a:ext cx="4784774" cy="2169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solidFill>
                    <a:schemeClr val="bg1"/>
                  </a:solidFill>
                </a:rPr>
                <a:t>静岡県経済産業部農業局農業戦略課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静岡県農業協同組合中央会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株式会社日本政策金融公庫 静岡支店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静岡県信用農業協同組合連合会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静岡県農業会議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静岡県商工会連合会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静岡県農業法人協会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静岡県農業経営アドバイザー連絡協議会</a:t>
              </a:r>
            </a:p>
            <a:p>
              <a:r>
                <a:rPr lang="ja-JP" altLang="en-US" sz="1500" dirty="0">
                  <a:solidFill>
                    <a:schemeClr val="bg1"/>
                  </a:solidFill>
                </a:rPr>
                <a:t>静岡県農業振興公社</a:t>
              </a:r>
            </a:p>
          </p:txBody>
        </p:sp>
        <p:sp>
          <p:nvSpPr>
            <p:cNvPr id="9" name="大かっこ 8">
              <a:extLst>
                <a:ext uri="{FF2B5EF4-FFF2-40B4-BE49-F238E27FC236}">
                  <a16:creationId xmlns:a16="http://schemas.microsoft.com/office/drawing/2014/main" id="{B1F79ED5-65B6-4955-AAA6-84E39B9B0299}"/>
                </a:ext>
              </a:extLst>
            </p:cNvPr>
            <p:cNvSpPr/>
            <p:nvPr/>
          </p:nvSpPr>
          <p:spPr>
            <a:xfrm>
              <a:off x="2929595" y="3450098"/>
              <a:ext cx="3875649" cy="2244806"/>
            </a:xfrm>
            <a:prstGeom prst="bracketPair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3860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0633921-A283-4826-9647-DE6A9639080C}"/>
              </a:ext>
            </a:extLst>
          </p:cNvPr>
          <p:cNvSpPr/>
          <p:nvPr/>
        </p:nvSpPr>
        <p:spPr bwMode="auto">
          <a:xfrm>
            <a:off x="628649" y="3025931"/>
            <a:ext cx="3811783" cy="35524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4C57A1-ECAA-458A-A61B-1C7D1B64E2F5}"/>
              </a:ext>
            </a:extLst>
          </p:cNvPr>
          <p:cNvSpPr/>
          <p:nvPr/>
        </p:nvSpPr>
        <p:spPr bwMode="auto">
          <a:xfrm>
            <a:off x="4703566" y="3025931"/>
            <a:ext cx="3811783" cy="35524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3F1D68-A873-4B74-A08A-9E92BD673FF0}"/>
              </a:ext>
            </a:extLst>
          </p:cNvPr>
          <p:cNvSpPr/>
          <p:nvPr/>
        </p:nvSpPr>
        <p:spPr bwMode="auto">
          <a:xfrm>
            <a:off x="628649" y="2021494"/>
            <a:ext cx="3811783" cy="6985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2C54F04-A951-4292-A193-657413F1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企画書（役割分担表）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4FC897BF-3DA7-448E-985B-B62EE247F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1" y="3032282"/>
            <a:ext cx="28871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経営課題の具体的な解決法（経営分野）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A2F23E4-CC1E-41B5-AF7F-2FE32B52E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568" y="3025931"/>
            <a:ext cx="3110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現場・生産題の具体的な解決法（現場分野）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483F14-7C31-4518-875F-121085788BA9}"/>
              </a:ext>
            </a:extLst>
          </p:cNvPr>
          <p:cNvSpPr/>
          <p:nvPr/>
        </p:nvSpPr>
        <p:spPr bwMode="auto">
          <a:xfrm>
            <a:off x="628650" y="1169999"/>
            <a:ext cx="7886700" cy="6985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E640B4BE-9CEF-483E-8463-C575A19C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1169999"/>
            <a:ext cx="1969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経営目標（数値目標等）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E4805C62-AC96-4653-B7A9-9FA905953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1" y="2021494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経営課題の設定（達成目標）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377D1F-E71B-4FB3-8659-E1B2A5B4883D}"/>
              </a:ext>
            </a:extLst>
          </p:cNvPr>
          <p:cNvSpPr/>
          <p:nvPr/>
        </p:nvSpPr>
        <p:spPr bwMode="auto">
          <a:xfrm>
            <a:off x="4703566" y="2018024"/>
            <a:ext cx="3811783" cy="6985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E508ABCA-D092-4586-B838-15C094DCC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568" y="2018024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現場・生産課題の設定（達成目標）</a:t>
            </a:r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64CF0571-D063-4F0E-98E4-57C8A4240B7E}"/>
              </a:ext>
            </a:extLst>
          </p:cNvPr>
          <p:cNvSpPr/>
          <p:nvPr/>
        </p:nvSpPr>
        <p:spPr>
          <a:xfrm rot="10800000">
            <a:off x="2013162" y="2771644"/>
            <a:ext cx="1042758" cy="2211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297AAC2D-B2C2-4035-918C-A09CBEC05916}"/>
              </a:ext>
            </a:extLst>
          </p:cNvPr>
          <p:cNvSpPr/>
          <p:nvPr/>
        </p:nvSpPr>
        <p:spPr>
          <a:xfrm rot="10800000">
            <a:off x="6088078" y="2771644"/>
            <a:ext cx="1042758" cy="2211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84A2DA6-C904-4193-B31A-BFC9BE1191ED}"/>
              </a:ext>
            </a:extLst>
          </p:cNvPr>
          <p:cNvSpPr/>
          <p:nvPr/>
        </p:nvSpPr>
        <p:spPr>
          <a:xfrm>
            <a:off x="720335" y="3705349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代表者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47B7110B-660C-4F2F-A491-E1D2F8BB8C17}"/>
              </a:ext>
            </a:extLst>
          </p:cNvPr>
          <p:cNvSpPr/>
          <p:nvPr/>
        </p:nvSpPr>
        <p:spPr>
          <a:xfrm>
            <a:off x="720335" y="5141499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経営者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9A164B-9420-48D9-B32A-0AAFDAAFD1FA}"/>
              </a:ext>
            </a:extLst>
          </p:cNvPr>
          <p:cNvSpPr/>
          <p:nvPr/>
        </p:nvSpPr>
        <p:spPr>
          <a:xfrm>
            <a:off x="1960368" y="3704583"/>
            <a:ext cx="2412000" cy="118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6ADF600-AA75-4364-A79E-F1B9910B21FD}"/>
              </a:ext>
            </a:extLst>
          </p:cNvPr>
          <p:cNvSpPr/>
          <p:nvPr/>
        </p:nvSpPr>
        <p:spPr>
          <a:xfrm>
            <a:off x="1960368" y="5141499"/>
            <a:ext cx="2412000" cy="118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6FC54C2-D440-4FBB-B04A-E644592FE33D}"/>
              </a:ext>
            </a:extLst>
          </p:cNvPr>
          <p:cNvSpPr/>
          <p:nvPr/>
        </p:nvSpPr>
        <p:spPr>
          <a:xfrm>
            <a:off x="4771632" y="3356690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○○部門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1FCCBEFF-4CB4-4F97-80FF-405925C73F1A}"/>
              </a:ext>
            </a:extLst>
          </p:cNvPr>
          <p:cNvSpPr/>
          <p:nvPr/>
        </p:nvSpPr>
        <p:spPr>
          <a:xfrm>
            <a:off x="4771632" y="4193862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○○部門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3CEFED8-F853-41B4-A866-2EEF6EE02E34}"/>
              </a:ext>
            </a:extLst>
          </p:cNvPr>
          <p:cNvSpPr/>
          <p:nvPr/>
        </p:nvSpPr>
        <p:spPr>
          <a:xfrm>
            <a:off x="6011665" y="3355924"/>
            <a:ext cx="24120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E0ED139-25C0-4629-ABA6-26329189F8DA}"/>
              </a:ext>
            </a:extLst>
          </p:cNvPr>
          <p:cNvSpPr/>
          <p:nvPr/>
        </p:nvSpPr>
        <p:spPr>
          <a:xfrm>
            <a:off x="6011665" y="4197574"/>
            <a:ext cx="24120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20B94850-AFCA-42CD-94AC-57178552DE5C}"/>
              </a:ext>
            </a:extLst>
          </p:cNvPr>
          <p:cNvSpPr/>
          <p:nvPr/>
        </p:nvSpPr>
        <p:spPr>
          <a:xfrm>
            <a:off x="4771632" y="5031034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○○部門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ED8D022-9CE5-44B2-A3F1-55FF457EF7A3}"/>
              </a:ext>
            </a:extLst>
          </p:cNvPr>
          <p:cNvSpPr/>
          <p:nvPr/>
        </p:nvSpPr>
        <p:spPr>
          <a:xfrm>
            <a:off x="6011665" y="5039224"/>
            <a:ext cx="24120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0DB61E31-D619-4440-BD6A-53E9C4C247F8}"/>
              </a:ext>
            </a:extLst>
          </p:cNvPr>
          <p:cNvSpPr/>
          <p:nvPr/>
        </p:nvSpPr>
        <p:spPr>
          <a:xfrm>
            <a:off x="4771632" y="5868206"/>
            <a:ext cx="1059125" cy="27699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○○部門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9A79B15-03F2-4E4A-85D5-862C2E194E99}"/>
              </a:ext>
            </a:extLst>
          </p:cNvPr>
          <p:cNvSpPr/>
          <p:nvPr/>
        </p:nvSpPr>
        <p:spPr>
          <a:xfrm>
            <a:off x="6011665" y="5880874"/>
            <a:ext cx="2412000" cy="61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677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483AD-4AF9-4FB4-B916-5F4368BD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r>
              <a:rPr kumimoji="1" lang="ja-JP" altLang="en-US" dirty="0"/>
              <a:t>か年経営計画書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F3B0B3-0749-4ECB-BCF8-1A42E5881AF1}"/>
              </a:ext>
            </a:extLst>
          </p:cNvPr>
          <p:cNvSpPr/>
          <p:nvPr/>
        </p:nvSpPr>
        <p:spPr>
          <a:xfrm>
            <a:off x="628649" y="1747626"/>
            <a:ext cx="78866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農業経営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か年計画書　収支計画との整合性を確認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459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D950E-1AA2-4743-9158-E01766AE8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成果検証（企画管理）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266D25-BBD6-4CDB-A83B-0BD45E2B8D6D}"/>
              </a:ext>
            </a:extLst>
          </p:cNvPr>
          <p:cNvSpPr/>
          <p:nvPr/>
        </p:nvSpPr>
        <p:spPr bwMode="auto">
          <a:xfrm>
            <a:off x="628649" y="1097979"/>
            <a:ext cx="3811783" cy="12654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6639C324-A10C-4A4D-9BDD-EE4F2E265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1" y="1099714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経営目標（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年目）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11FAE4-7C05-49DF-94B0-7EE56F193B8B}"/>
              </a:ext>
            </a:extLst>
          </p:cNvPr>
          <p:cNvSpPr/>
          <p:nvPr/>
        </p:nvSpPr>
        <p:spPr bwMode="auto">
          <a:xfrm>
            <a:off x="4703566" y="1097979"/>
            <a:ext cx="3811783" cy="12654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E3441959-C16C-400C-A623-378996E63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568" y="1096244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達成目標</a:t>
            </a:r>
          </a:p>
        </p:txBody>
      </p:sp>
      <p:sp>
        <p:nvSpPr>
          <p:cNvPr id="16" name="AutoShape 10">
            <a:extLst>
              <a:ext uri="{FF2B5EF4-FFF2-40B4-BE49-F238E27FC236}">
                <a16:creationId xmlns:a16="http://schemas.microsoft.com/office/drawing/2014/main" id="{35BB0262-97F3-4847-BA2B-75B247EFAB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67199" y="1654483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6356DDA-4A73-4E45-BEEE-41122823E547}"/>
              </a:ext>
            </a:extLst>
          </p:cNvPr>
          <p:cNvSpPr/>
          <p:nvPr/>
        </p:nvSpPr>
        <p:spPr>
          <a:xfrm>
            <a:off x="7367393" y="1230164"/>
            <a:ext cx="1072716" cy="10393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57DD8680-EDAB-462E-8304-432D74AD3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393" y="1228429"/>
            <a:ext cx="993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目標達成度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7A32D254-A78C-448E-99A3-679FA30C2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405" y="1783769"/>
            <a:ext cx="6555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%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ＤＦ特太ゴシック体 Std"/>
            </a:endParaRP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7BC167B3-99E9-4D89-AAAF-62D3087BE429}"/>
              </a:ext>
            </a:extLst>
          </p:cNvPr>
          <p:cNvSpPr/>
          <p:nvPr/>
        </p:nvSpPr>
        <p:spPr>
          <a:xfrm rot="10800000">
            <a:off x="6088078" y="2416418"/>
            <a:ext cx="1042758" cy="2211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B45FD7B-00F5-42C8-AE74-A1255C2A4539}"/>
              </a:ext>
            </a:extLst>
          </p:cNvPr>
          <p:cNvSpPr/>
          <p:nvPr/>
        </p:nvSpPr>
        <p:spPr bwMode="auto">
          <a:xfrm>
            <a:off x="628650" y="2690619"/>
            <a:ext cx="7886700" cy="119976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A63703AC-B005-4DFD-AB90-9CB31E005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690619"/>
            <a:ext cx="25487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目標達成要因（ポジティブ要素）</a:t>
            </a:r>
          </a:p>
        </p:txBody>
      </p: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B555909B-809B-4DF1-B54F-DFFFC423C9F8}"/>
              </a:ext>
            </a:extLst>
          </p:cNvPr>
          <p:cNvSpPr/>
          <p:nvPr/>
        </p:nvSpPr>
        <p:spPr>
          <a:xfrm rot="10800000">
            <a:off x="4050620" y="3928703"/>
            <a:ext cx="1042758" cy="2211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A3AD5A9-2466-4774-98C4-91D6C4D9C4D5}"/>
              </a:ext>
            </a:extLst>
          </p:cNvPr>
          <p:cNvSpPr/>
          <p:nvPr/>
        </p:nvSpPr>
        <p:spPr bwMode="auto">
          <a:xfrm>
            <a:off x="628649" y="4267826"/>
            <a:ext cx="3811783" cy="12654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id="{E14E920B-8F19-43AE-87E9-CC03843D7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1" y="4269561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目標達成阻害要因（ネガティブ要素）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90FE689-4A5A-4C83-A566-65121F3180DD}"/>
              </a:ext>
            </a:extLst>
          </p:cNvPr>
          <p:cNvSpPr/>
          <p:nvPr/>
        </p:nvSpPr>
        <p:spPr bwMode="auto">
          <a:xfrm>
            <a:off x="4703566" y="4267826"/>
            <a:ext cx="3811783" cy="12654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2431D2EB-0FB4-4494-80AB-796D2B50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568" y="4266091"/>
            <a:ext cx="2663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リカバリープラン</a:t>
            </a:r>
          </a:p>
        </p:txBody>
      </p:sp>
      <p:sp>
        <p:nvSpPr>
          <p:cNvPr id="34" name="AutoShape 10">
            <a:extLst>
              <a:ext uri="{FF2B5EF4-FFF2-40B4-BE49-F238E27FC236}">
                <a16:creationId xmlns:a16="http://schemas.microsoft.com/office/drawing/2014/main" id="{752788A2-13CD-4FDC-AD20-99FDB576DE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67199" y="4824330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8E592AD-88D4-432F-B98F-AEB26C8100F7}"/>
              </a:ext>
            </a:extLst>
          </p:cNvPr>
          <p:cNvSpPr/>
          <p:nvPr/>
        </p:nvSpPr>
        <p:spPr bwMode="auto">
          <a:xfrm>
            <a:off x="665240" y="5668083"/>
            <a:ext cx="7886700" cy="82479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05E0953B-1060-4A96-AC16-D332FA1AF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40" y="5668083"/>
            <a:ext cx="25487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次年度への重点課題</a:t>
            </a:r>
          </a:p>
        </p:txBody>
      </p:sp>
    </p:spTree>
    <p:extLst>
      <p:ext uri="{BB962C8B-B14F-4D97-AF65-F5344CB8AC3E}">
        <p14:creationId xmlns:p14="http://schemas.microsoft.com/office/powerpoint/2010/main" val="4053958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062C84-6BA7-4CF3-BE3B-56A615D7CB23}"/>
              </a:ext>
            </a:extLst>
          </p:cNvPr>
          <p:cNvSpPr/>
          <p:nvPr/>
        </p:nvSpPr>
        <p:spPr>
          <a:xfrm>
            <a:off x="219422" y="3694041"/>
            <a:ext cx="8705156" cy="240065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393CF4-BE99-4514-A5A4-3CAD41BE56B6}"/>
              </a:ext>
            </a:extLst>
          </p:cNvPr>
          <p:cNvSpPr txBox="1"/>
          <p:nvPr/>
        </p:nvSpPr>
        <p:spPr>
          <a:xfrm>
            <a:off x="219422" y="3892405"/>
            <a:ext cx="87051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監修・著作　株式会社</a:t>
            </a:r>
            <a:r>
              <a:rPr lang="ja-JP" altLang="ja-JP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イワサキ経営</a:t>
            </a:r>
            <a:endParaRPr lang="en-US" altLang="ja-JP" sz="2100" b="1" kern="100" dirty="0"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l"/>
            <a:endParaRPr lang="ja-JP" altLang="ja-JP" sz="2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編集・発行　</a:t>
            </a:r>
            <a:r>
              <a:rPr lang="ja-JP" altLang="ja-JP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静岡県農業経営相談所</a:t>
            </a:r>
            <a:endParaRPr lang="ja-JP" altLang="ja-JP" sz="2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893094"/>
            <a:r>
              <a:rPr lang="ja-JP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事 務 局：公益社団法人 静岡県農業振興公社</a:t>
            </a:r>
            <a:endParaRPr lang="ja-JP" altLang="ja-JP" sz="2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893094"/>
            <a:r>
              <a:rPr lang="ja-JP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住　　所：静岡市葵区追手町</a:t>
            </a:r>
            <a:r>
              <a:rPr lang="en-US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9</a:t>
            </a:r>
            <a:r>
              <a:rPr lang="ja-JP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番</a:t>
            </a:r>
            <a:r>
              <a:rPr lang="en-US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18</a:t>
            </a:r>
            <a:r>
              <a:rPr lang="ja-JP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号 静岡中央ビル</a:t>
            </a:r>
            <a:r>
              <a:rPr lang="en-US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7</a:t>
            </a:r>
            <a:r>
              <a:rPr lang="ja-JP" altLang="ja-JP" sz="2100" b="1" kern="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階</a:t>
            </a:r>
            <a:endParaRPr lang="ja-JP" altLang="ja-JP" sz="2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926908"/>
            <a:r>
              <a:rPr lang="ja-JP" altLang="ja-JP" sz="2100" b="1" kern="0" spc="23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電話番号</a:t>
            </a:r>
            <a:r>
              <a:rPr lang="ja-JP" altLang="ja-JP" sz="21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：０５４－２５０－８９８９</a:t>
            </a:r>
            <a:endParaRPr lang="ja-JP" altLang="ja-JP" sz="2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ja-JP" altLang="en-US" sz="2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8EA053-C62B-437D-B1DC-92853C320974}"/>
              </a:ext>
            </a:extLst>
          </p:cNvPr>
          <p:cNvSpPr txBox="1"/>
          <p:nvPr/>
        </p:nvSpPr>
        <p:spPr>
          <a:xfrm>
            <a:off x="4009544" y="6149455"/>
            <a:ext cx="513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（注）無断の改変使用は禁止とする。取扱注意。</a:t>
            </a:r>
          </a:p>
        </p:txBody>
      </p:sp>
    </p:spTree>
    <p:extLst>
      <p:ext uri="{BB962C8B-B14F-4D97-AF65-F5344CB8AC3E}">
        <p14:creationId xmlns:p14="http://schemas.microsoft.com/office/powerpoint/2010/main" val="3516858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2353F-B16D-4D44-9240-95535A58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農業経営ビジネスロードマップ（経営計画）策定のねらい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0A46E7-3480-4294-A732-AE5F51FBC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1173"/>
            <a:ext cx="7886700" cy="55127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kumimoji="1" lang="ja-JP" altLang="en-US" sz="2000" dirty="0"/>
              <a:t>「ビジネスロードマップ（経営計画）」は、経営者自らが作成し、事業の方向性を明らかにするとともに</a:t>
            </a:r>
            <a:r>
              <a:rPr lang="ja-JP" altLang="en-US" sz="2000" dirty="0"/>
              <a:t>、県、</a:t>
            </a:r>
            <a:r>
              <a:rPr lang="en-US" altLang="ja-JP" sz="2000" dirty="0"/>
              <a:t>JA</a:t>
            </a:r>
            <a:r>
              <a:rPr lang="ja-JP" altLang="en-US" sz="2000" dirty="0"/>
              <a:t>、政策金融公庫、県信連、専門家などの支援機関が、経営者の経営目標、経営資源、経営戦略などの情報を共有し、連携支援の強化や効率化を図ることで、農業経営の強化・発展を実現させることが目的である。</a:t>
            </a:r>
          </a:p>
          <a:p>
            <a:pPr marL="625475" lvl="1" indent="-168275">
              <a:lnSpc>
                <a:spcPct val="100000"/>
              </a:lnSpc>
              <a:spcAft>
                <a:spcPts val="600"/>
              </a:spcAft>
            </a:pPr>
            <a:r>
              <a:rPr kumimoji="1" lang="ja-JP" altLang="en-US" sz="1800" dirty="0"/>
              <a:t>経営実態の把握 ⇒ 農業経営の実績から、生産品目や生産環境、生産規模（頭数等）を把握する。</a:t>
            </a:r>
          </a:p>
          <a:p>
            <a:pPr marL="625475" lvl="1" indent="-168275">
              <a:lnSpc>
                <a:spcPct val="100000"/>
              </a:lnSpc>
              <a:spcAft>
                <a:spcPts val="600"/>
              </a:spcAft>
            </a:pPr>
            <a:r>
              <a:rPr kumimoji="1" lang="ja-JP" altLang="en-US" sz="1800" dirty="0"/>
              <a:t>現状把握 ⇒ 上記実態から、現状の生産・出荷量、売上・利益額などを数値的に把握する。</a:t>
            </a:r>
          </a:p>
          <a:p>
            <a:pPr marL="625475" lvl="1" indent="-168275">
              <a:lnSpc>
                <a:spcPct val="100000"/>
              </a:lnSpc>
              <a:spcAft>
                <a:spcPts val="600"/>
              </a:spcAft>
            </a:pPr>
            <a:r>
              <a:rPr lang="ja-JP" altLang="en-US" sz="1800" dirty="0"/>
              <a:t>経営管理 ⇒ 経営実態、現状の把握から概ね</a:t>
            </a:r>
            <a:r>
              <a:rPr lang="en-US" altLang="ja-JP" sz="1800" dirty="0"/>
              <a:t>5</a:t>
            </a:r>
            <a:r>
              <a:rPr lang="ja-JP" altLang="en-US" sz="1800" dirty="0"/>
              <a:t>か年後の中期目標を段階ごとに設定し、戦略・企画を立案する。</a:t>
            </a:r>
          </a:p>
          <a:p>
            <a:pPr marL="625475" lvl="1" indent="-168275">
              <a:lnSpc>
                <a:spcPct val="100000"/>
              </a:lnSpc>
              <a:spcAft>
                <a:spcPts val="600"/>
              </a:spcAft>
            </a:pPr>
            <a:r>
              <a:rPr kumimoji="1" lang="ja-JP" altLang="en-US" sz="1800" dirty="0"/>
              <a:t>立案された戦略・企画から、具体的な</a:t>
            </a:r>
            <a:r>
              <a:rPr kumimoji="1" lang="en-US" altLang="ja-JP" sz="1800" dirty="0"/>
              <a:t>5</a:t>
            </a:r>
            <a:r>
              <a:rPr kumimoji="1" lang="ja-JP" altLang="en-US" sz="1800" dirty="0"/>
              <a:t>か年の数値計画を整理。売上利益目標とともに、経費計画を盛り込み、戦略・企画との整合を図る。</a:t>
            </a:r>
          </a:p>
          <a:p>
            <a:pPr marL="625475" lvl="1" indent="-168275">
              <a:lnSpc>
                <a:spcPct val="100000"/>
              </a:lnSpc>
              <a:spcAft>
                <a:spcPts val="600"/>
              </a:spcAft>
            </a:pPr>
            <a:r>
              <a:rPr lang="ja-JP" altLang="en-US" sz="1800" dirty="0"/>
              <a:t>計画実践の成果を検証し、効果的な成果の要因を、目標達成に至る経緯を整理し、経営成果の効果的な共有を図る。</a:t>
            </a:r>
          </a:p>
        </p:txBody>
      </p:sp>
    </p:spTree>
    <p:extLst>
      <p:ext uri="{BB962C8B-B14F-4D97-AF65-F5344CB8AC3E}">
        <p14:creationId xmlns:p14="http://schemas.microsoft.com/office/powerpoint/2010/main" val="229607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1D82F-2AEB-426F-A39D-EF4CBE33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経営実態の把握</a:t>
            </a:r>
            <a:r>
              <a:rPr kumimoji="1" lang="en-US" altLang="ja-JP" dirty="0"/>
              <a:t>Ⅰ</a:t>
            </a:r>
            <a:r>
              <a:rPr kumimoji="1" lang="ja-JP" altLang="en-US" dirty="0"/>
              <a:t>（事業概要）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F98E7483-C781-4372-AE37-5FA0EC74A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6890"/>
              </p:ext>
            </p:extLst>
          </p:nvPr>
        </p:nvGraphicFramePr>
        <p:xfrm>
          <a:off x="628649" y="1179916"/>
          <a:ext cx="7920000" cy="515631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39906338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1922521962"/>
                    </a:ext>
                  </a:extLst>
                </a:gridCol>
              </a:tblGrid>
              <a:tr h="36830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○○農園事業概要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371867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経営理念／経営目的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3229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代表者（園主）名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066688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設立（創業）・</a:t>
                      </a:r>
                      <a:r>
                        <a:rPr kumimoji="1" lang="en-US" altLang="ja-JP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  <a:r>
                        <a:rPr kumimoji="1" lang="en-US" altLang="ja-JP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134120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決算月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453537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労働力（従業員・専従者・パート人数等）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991614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取引先（出荷・販売先）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008273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認定資格等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45025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生産面積・肥育頭数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282472"/>
                  </a:ext>
                </a:extLst>
              </a:tr>
              <a:tr h="36830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設備等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75860"/>
                  </a:ext>
                </a:extLst>
              </a:tr>
              <a:tr h="1473231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その他・特記事項</a:t>
                      </a:r>
                    </a:p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64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45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982DD9-11F3-4EE7-871F-F52B16A72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経営実態の把握</a:t>
            </a:r>
            <a:r>
              <a:rPr lang="en-US" altLang="ja-JP" dirty="0"/>
              <a:t>Ⅱ</a:t>
            </a:r>
            <a:r>
              <a:rPr lang="ja-JP" altLang="en-US" dirty="0"/>
              <a:t>（生産状況）</a:t>
            </a:r>
            <a:endParaRPr kumimoji="1" lang="ja-JP" altLang="en-US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7ABFE38-D507-4BB2-B747-24B32E911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703173"/>
              </p:ext>
            </p:extLst>
          </p:nvPr>
        </p:nvGraphicFramePr>
        <p:xfrm>
          <a:off x="648000" y="1175125"/>
          <a:ext cx="7740000" cy="513894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486154761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436160950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628231440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9082633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655347348"/>
                    </a:ext>
                  </a:extLst>
                </a:gridCol>
              </a:tblGrid>
              <a:tr h="5318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生産品目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生産面積</a:t>
                      </a:r>
                    </a:p>
                    <a:p>
                      <a:pPr algn="ctr"/>
                      <a:r>
                        <a:rPr kumimoji="1" lang="ja-JP" altLang="en-US" sz="1400" b="1" dirty="0"/>
                        <a:t>（肥育頭数）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生産／出荷量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出荷・販売先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出荷／売上額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0885668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8905730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5216998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1592115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0797966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6752514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325132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071084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45347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4147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15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10379-28EE-4A2E-94F1-F9383063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経営実態の把握</a:t>
            </a:r>
            <a:r>
              <a:rPr lang="en-US" altLang="ja-JP" dirty="0"/>
              <a:t>Ⅲ</a:t>
            </a:r>
            <a:r>
              <a:rPr lang="ja-JP" altLang="en-US" dirty="0"/>
              <a:t>（数値状況）</a:t>
            </a:r>
            <a:endParaRPr kumimoji="1" lang="ja-JP" altLang="en-US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B502D1D4-BC81-4F93-96D3-48003A5BF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984317"/>
              </p:ext>
            </p:extLst>
          </p:nvPr>
        </p:nvGraphicFramePr>
        <p:xfrm>
          <a:off x="648000" y="1175125"/>
          <a:ext cx="7740002" cy="513894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63672">
                  <a:extLst>
                    <a:ext uri="{9D8B030D-6E8A-4147-A177-3AD203B41FA5}">
                      <a16:colId xmlns:a16="http://schemas.microsoft.com/office/drawing/2014/main" val="3486154761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2539855415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1436160950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628231440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190826338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2655347348"/>
                    </a:ext>
                  </a:extLst>
                </a:gridCol>
              </a:tblGrid>
              <a:tr h="531809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</a:p>
                    <a:p>
                      <a:pPr algn="ctr"/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年前）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年前）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（直前期）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（現在）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0885668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zh-TW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8905730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5216998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1592115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0797966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6752514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325132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071084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453477"/>
                  </a:ext>
                </a:extLst>
              </a:tr>
              <a:tr h="511904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4147519"/>
                  </a:ext>
                </a:extLst>
              </a:tr>
            </a:tbl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E359F7D-28A7-44A9-A078-F3B30B8C8DE5}"/>
              </a:ext>
            </a:extLst>
          </p:cNvPr>
          <p:cNvCxnSpPr>
            <a:cxnSpLocks/>
          </p:cNvCxnSpPr>
          <p:nvPr/>
        </p:nvCxnSpPr>
        <p:spPr>
          <a:xfrm>
            <a:off x="628650" y="1174421"/>
            <a:ext cx="1469877" cy="5235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36B8DA-075A-4A83-B279-807719798DB4}"/>
              </a:ext>
            </a:extLst>
          </p:cNvPr>
          <p:cNvSpPr txBox="1"/>
          <p:nvPr/>
        </p:nvSpPr>
        <p:spPr>
          <a:xfrm>
            <a:off x="657845" y="1420935"/>
            <a:ext cx="110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生産品目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FE2C64-B054-4396-9839-64029412AF11}"/>
              </a:ext>
            </a:extLst>
          </p:cNvPr>
          <p:cNvSpPr txBox="1"/>
          <p:nvPr/>
        </p:nvSpPr>
        <p:spPr>
          <a:xfrm>
            <a:off x="1006506" y="1161265"/>
            <a:ext cx="110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出荷・売上額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6D8DE78-B6DF-4889-84A4-3CF21EEE860E}"/>
              </a:ext>
            </a:extLst>
          </p:cNvPr>
          <p:cNvSpPr txBox="1"/>
          <p:nvPr/>
        </p:nvSpPr>
        <p:spPr>
          <a:xfrm>
            <a:off x="657844" y="6354374"/>
            <a:ext cx="7730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過去に</a:t>
            </a:r>
            <a:r>
              <a:rPr kumimoji="1" lang="en-US" altLang="ja-JP" sz="12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次産業化による加工商品がある場合は、現在事業の有無にかかわらず、必ず記載する。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667055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B167E-24AF-4468-8A80-303B01D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現状分析（</a:t>
            </a:r>
            <a:r>
              <a:rPr kumimoji="1" lang="en-US" altLang="ja-JP" dirty="0"/>
              <a:t>SWOT</a:t>
            </a:r>
            <a:r>
              <a:rPr kumimoji="1" lang="ja-JP" altLang="en-US" dirty="0"/>
              <a:t>分析）</a:t>
            </a:r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17372BF4-AFB8-4A7E-A55C-50531D2E8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85454"/>
              </p:ext>
            </p:extLst>
          </p:nvPr>
        </p:nvGraphicFramePr>
        <p:xfrm>
          <a:off x="611188" y="1204039"/>
          <a:ext cx="7921625" cy="5004556"/>
        </p:xfrm>
        <a:graphic>
          <a:graphicData uri="http://schemas.openxmlformats.org/drawingml/2006/table">
            <a:tbl>
              <a:tblPr/>
              <a:tblGrid>
                <a:gridCol w="5256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3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Ｓ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Strength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Weakness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1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Opportunity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Ｔ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Threat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E46421-A7FC-477B-A972-8DE5C2847776}"/>
              </a:ext>
            </a:extLst>
          </p:cNvPr>
          <p:cNvSpPr/>
          <p:nvPr/>
        </p:nvSpPr>
        <p:spPr>
          <a:xfrm>
            <a:off x="561699" y="1204039"/>
            <a:ext cx="23599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他の産地・生産者と比較して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の強み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A9B44D-69C7-4B45-8F95-9442459A48F2}"/>
              </a:ext>
            </a:extLst>
          </p:cNvPr>
          <p:cNvSpPr/>
          <p:nvPr/>
        </p:nvSpPr>
        <p:spPr>
          <a:xfrm>
            <a:off x="5831011" y="1204038"/>
            <a:ext cx="23599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他の産地・生産者と比較して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の弱み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4CA1B1-77DE-4C8D-8B2C-7B9067F7FF00}"/>
              </a:ext>
            </a:extLst>
          </p:cNvPr>
          <p:cNvSpPr/>
          <p:nvPr/>
        </p:nvSpPr>
        <p:spPr>
          <a:xfrm>
            <a:off x="561699" y="3706315"/>
            <a:ext cx="27558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周囲にあるチャンスや追い風につながる動き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43511B-BBFC-4668-8C58-59C40A1A8157}"/>
              </a:ext>
            </a:extLst>
          </p:cNvPr>
          <p:cNvSpPr/>
          <p:nvPr/>
        </p:nvSpPr>
        <p:spPr>
          <a:xfrm>
            <a:off x="5831011" y="3706314"/>
            <a:ext cx="15921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想定される最悪の事態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417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0B065-B2B4-43E8-B57F-AD9D99A0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3" y="365126"/>
            <a:ext cx="7886700" cy="555759"/>
          </a:xfrm>
        </p:spPr>
        <p:txBody>
          <a:bodyPr/>
          <a:lstStyle/>
          <a:p>
            <a:r>
              <a:rPr lang="ja-JP" altLang="en-US" dirty="0"/>
              <a:t>経営ビジョン整理シート</a:t>
            </a:r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91A54AD-7835-43FD-BE7F-C8BA90EBD547}"/>
              </a:ext>
            </a:extLst>
          </p:cNvPr>
          <p:cNvSpPr/>
          <p:nvPr/>
        </p:nvSpPr>
        <p:spPr>
          <a:xfrm>
            <a:off x="36504" y="944563"/>
            <a:ext cx="9072000" cy="28797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18">
            <a:extLst>
              <a:ext uri="{FF2B5EF4-FFF2-40B4-BE49-F238E27FC236}">
                <a16:creationId xmlns:a16="http://schemas.microsoft.com/office/drawing/2014/main" id="{7E00577D-CBDF-4B52-B67B-C934479D6F62}"/>
              </a:ext>
            </a:extLst>
          </p:cNvPr>
          <p:cNvGrpSpPr>
            <a:grpSpLocks/>
          </p:cNvGrpSpPr>
          <p:nvPr/>
        </p:nvGrpSpPr>
        <p:grpSpPr bwMode="auto">
          <a:xfrm>
            <a:off x="108417" y="1123950"/>
            <a:ext cx="4319588" cy="2574925"/>
            <a:chOff x="359532" y="1628800"/>
            <a:chExt cx="3852428" cy="212423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32A00A2-EAB9-4524-8702-35A53067EAF0}"/>
                </a:ext>
              </a:extLst>
            </p:cNvPr>
            <p:cNvSpPr/>
            <p:nvPr/>
          </p:nvSpPr>
          <p:spPr>
            <a:xfrm>
              <a:off x="359532" y="1628800"/>
              <a:ext cx="3852428" cy="57624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77018DCD-C918-46F6-83FD-AD934C8E5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532" y="1628800"/>
              <a:ext cx="1331666" cy="209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ＤＦ特太ゴシック体 Std"/>
                </a:rPr>
                <a:t>経営理念　経営目的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2276B5E5-CACD-4E0E-83CD-8611D3CEAF02}"/>
                </a:ext>
              </a:extLst>
            </p:cNvPr>
            <p:cNvSpPr/>
            <p:nvPr/>
          </p:nvSpPr>
          <p:spPr>
            <a:xfrm>
              <a:off x="359532" y="2240402"/>
              <a:ext cx="3852428" cy="15126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982C7C4E-6541-48E2-87BE-B1FE94AA5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532" y="2277072"/>
              <a:ext cx="2664848" cy="209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ＤＦ特太ゴシック体 Std"/>
                </a:rPr>
                <a:t>現状（内部環境・外部環境・顧客動向　等）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5312004-63DB-4B51-817E-22DABA6C2308}"/>
              </a:ext>
            </a:extLst>
          </p:cNvPr>
          <p:cNvSpPr/>
          <p:nvPr/>
        </p:nvSpPr>
        <p:spPr>
          <a:xfrm>
            <a:off x="4716463" y="4076700"/>
            <a:ext cx="4248000" cy="25206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BDB86CE4-84DF-43F5-9A73-54C9085651B0}"/>
              </a:ext>
            </a:extLst>
          </p:cNvPr>
          <p:cNvSpPr/>
          <p:nvPr/>
        </p:nvSpPr>
        <p:spPr>
          <a:xfrm rot="5400000">
            <a:off x="4122448" y="2529682"/>
            <a:ext cx="900113" cy="2159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334C613-B933-49C0-A2AD-5E10C88AA037}"/>
              </a:ext>
            </a:extLst>
          </p:cNvPr>
          <p:cNvSpPr/>
          <p:nvPr/>
        </p:nvSpPr>
        <p:spPr>
          <a:xfrm>
            <a:off x="107503" y="4041775"/>
            <a:ext cx="4284000" cy="25206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12" name="グループ化 19">
            <a:extLst>
              <a:ext uri="{FF2B5EF4-FFF2-40B4-BE49-F238E27FC236}">
                <a16:creationId xmlns:a16="http://schemas.microsoft.com/office/drawing/2014/main" id="{F07A03E8-7097-434B-A97D-E4B6005528E4}"/>
              </a:ext>
            </a:extLst>
          </p:cNvPr>
          <p:cNvGrpSpPr>
            <a:grpSpLocks/>
          </p:cNvGrpSpPr>
          <p:nvPr/>
        </p:nvGrpSpPr>
        <p:grpSpPr bwMode="auto">
          <a:xfrm>
            <a:off x="4752488" y="1123950"/>
            <a:ext cx="4212000" cy="2574925"/>
            <a:chOff x="4535996" y="1664804"/>
            <a:chExt cx="3852428" cy="2124236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CE7F2C85-BE7C-47C3-AC07-334836FB9458}"/>
                </a:ext>
              </a:extLst>
            </p:cNvPr>
            <p:cNvSpPr/>
            <p:nvPr/>
          </p:nvSpPr>
          <p:spPr>
            <a:xfrm>
              <a:off x="4535996" y="1664804"/>
              <a:ext cx="3852428" cy="57624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CF9E628A-310D-4DC8-9792-5216AA0E5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996" y="1664804"/>
              <a:ext cx="1719491" cy="209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ＤＦ特太ゴシック体 Std"/>
                </a:rPr>
                <a:t>経営目標（数値目標等）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1E4E35E-BF7F-4B99-9DCC-18DF8D92A917}"/>
                </a:ext>
              </a:extLst>
            </p:cNvPr>
            <p:cNvSpPr/>
            <p:nvPr/>
          </p:nvSpPr>
          <p:spPr>
            <a:xfrm>
              <a:off x="4535996" y="2276406"/>
              <a:ext cx="3852428" cy="151263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92AC1EC2-E746-47F7-9C22-BF5C74654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996" y="2287648"/>
              <a:ext cx="3749292" cy="209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ＤＦ特太ゴシック体 Std"/>
                </a:rPr>
                <a:t>目標達成の為の具体的戦略（経営力アップの可能性整理）</a:t>
              </a:r>
            </a:p>
          </p:txBody>
        </p:sp>
      </p:grp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D7B1755D-D8EA-4368-93EE-2791D01C52E3}"/>
              </a:ext>
            </a:extLst>
          </p:cNvPr>
          <p:cNvSpPr/>
          <p:nvPr/>
        </p:nvSpPr>
        <p:spPr>
          <a:xfrm rot="5400000">
            <a:off x="4122448" y="4923632"/>
            <a:ext cx="900113" cy="2159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DEFE1F21-40BC-4E1F-B1A9-C63D960DA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041068"/>
            <a:ext cx="26638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経営課題の設定（段階目標）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F507B94D-C4E8-4180-A3B0-8739C462F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4076700"/>
            <a:ext cx="26638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経営課題の具体的な解決法（経営分野）</a:t>
            </a:r>
          </a:p>
        </p:txBody>
      </p:sp>
      <p:sp>
        <p:nvSpPr>
          <p:cNvPr id="20" name="角丸四角形 20">
            <a:extLst>
              <a:ext uri="{FF2B5EF4-FFF2-40B4-BE49-F238E27FC236}">
                <a16:creationId xmlns:a16="http://schemas.microsoft.com/office/drawing/2014/main" id="{81C61877-74CA-499D-8A0C-229AEDEB8574}"/>
              </a:ext>
            </a:extLst>
          </p:cNvPr>
          <p:cNvSpPr/>
          <p:nvPr/>
        </p:nvSpPr>
        <p:spPr>
          <a:xfrm>
            <a:off x="4787899" y="5301327"/>
            <a:ext cx="4140000" cy="1261099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04264CB5-06EF-49EE-8400-94FB0808D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301328"/>
            <a:ext cx="26638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ＤＦ特太ゴシック体 Std"/>
              </a:rPr>
              <a:t>経営課題の具体的な解決法（現場分野）</a:t>
            </a: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F8BEB525-DC91-4B4A-A323-CE73B23F8204}"/>
              </a:ext>
            </a:extLst>
          </p:cNvPr>
          <p:cNvSpPr/>
          <p:nvPr/>
        </p:nvSpPr>
        <p:spPr>
          <a:xfrm rot="10800000">
            <a:off x="1403350" y="3824288"/>
            <a:ext cx="900113" cy="21748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524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13C791-EE51-488B-A076-6503EC982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9080"/>
            <a:ext cx="7886700" cy="555759"/>
          </a:xfrm>
        </p:spPr>
        <p:txBody>
          <a:bodyPr/>
          <a:lstStyle/>
          <a:p>
            <a:r>
              <a:rPr kumimoji="1" lang="ja-JP" altLang="en-US" dirty="0"/>
              <a:t>経営目標の設定（中期</a:t>
            </a:r>
            <a:r>
              <a:rPr kumimoji="1" lang="en-US" altLang="ja-JP" dirty="0"/>
              <a:t>5</a:t>
            </a:r>
            <a:r>
              <a:rPr lang="ja-JP" altLang="en-US" dirty="0"/>
              <a:t>か</a:t>
            </a:r>
            <a:r>
              <a:rPr kumimoji="1" lang="ja-JP" altLang="en-US" dirty="0"/>
              <a:t>年のロードマップ）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458562-BF3F-4711-BF71-3FFB8C53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886" y="834787"/>
            <a:ext cx="1427285" cy="13033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0F6AA749-B171-4FC4-8C4F-311FE6B4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344" y="960198"/>
            <a:ext cx="1252903" cy="928688"/>
          </a:xfrm>
          <a:prstGeom prst="star5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89451CB9-02A3-4F7F-AAA3-660E14C8A371}"/>
              </a:ext>
            </a:extLst>
          </p:cNvPr>
          <p:cNvSpPr>
            <a:spLocks/>
          </p:cNvSpPr>
          <p:nvPr/>
        </p:nvSpPr>
        <p:spPr bwMode="auto">
          <a:xfrm rot="-18165546">
            <a:off x="4053377" y="996440"/>
            <a:ext cx="1897259" cy="6572831"/>
          </a:xfrm>
          <a:custGeom>
            <a:avLst/>
            <a:gdLst>
              <a:gd name="G0" fmla="+- 0 0 0"/>
              <a:gd name="G1" fmla="+- 20506 0 0"/>
              <a:gd name="G2" fmla="+- 21600 0 0"/>
              <a:gd name="T0" fmla="*/ 6788 w 21600"/>
              <a:gd name="T1" fmla="*/ 0 h 41525"/>
              <a:gd name="T2" fmla="*/ 4975 w 21600"/>
              <a:gd name="T3" fmla="*/ 41525 h 41525"/>
              <a:gd name="T4" fmla="*/ 0 w 21600"/>
              <a:gd name="T5" fmla="*/ 20506 h 4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525" fill="none" extrusionOk="0">
                <a:moveTo>
                  <a:pt x="6787" y="0"/>
                </a:moveTo>
                <a:cubicBezTo>
                  <a:pt x="15629" y="2927"/>
                  <a:pt x="21600" y="11192"/>
                  <a:pt x="21600" y="20506"/>
                </a:cubicBezTo>
                <a:cubicBezTo>
                  <a:pt x="21600" y="30518"/>
                  <a:pt x="14718" y="39219"/>
                  <a:pt x="4975" y="41525"/>
                </a:cubicBezTo>
              </a:path>
              <a:path w="21600" h="41525" stroke="0" extrusionOk="0">
                <a:moveTo>
                  <a:pt x="6787" y="0"/>
                </a:moveTo>
                <a:cubicBezTo>
                  <a:pt x="15629" y="2927"/>
                  <a:pt x="21600" y="11192"/>
                  <a:pt x="21600" y="20506"/>
                </a:cubicBezTo>
                <a:cubicBezTo>
                  <a:pt x="21600" y="30518"/>
                  <a:pt x="14718" y="39219"/>
                  <a:pt x="4975" y="41525"/>
                </a:cubicBezTo>
                <a:lnTo>
                  <a:pt x="0" y="2050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A2BDA342-069B-4F43-838A-1994D0D7A803}"/>
              </a:ext>
            </a:extLst>
          </p:cNvPr>
          <p:cNvSpPr>
            <a:spLocks/>
          </p:cNvSpPr>
          <p:nvPr/>
        </p:nvSpPr>
        <p:spPr bwMode="auto">
          <a:xfrm rot="13918811" flipV="1">
            <a:off x="3089632" y="-78136"/>
            <a:ext cx="1781458" cy="6131295"/>
          </a:xfrm>
          <a:custGeom>
            <a:avLst/>
            <a:gdLst>
              <a:gd name="G0" fmla="+- 0 0 0"/>
              <a:gd name="G1" fmla="+- 20506 0 0"/>
              <a:gd name="G2" fmla="+- 21600 0 0"/>
              <a:gd name="T0" fmla="*/ 6788 w 21600"/>
              <a:gd name="T1" fmla="*/ 0 h 41525"/>
              <a:gd name="T2" fmla="*/ 4975 w 21600"/>
              <a:gd name="T3" fmla="*/ 41525 h 41525"/>
              <a:gd name="T4" fmla="*/ 0 w 21600"/>
              <a:gd name="T5" fmla="*/ 20506 h 4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525" fill="none" extrusionOk="0">
                <a:moveTo>
                  <a:pt x="6787" y="0"/>
                </a:moveTo>
                <a:cubicBezTo>
                  <a:pt x="15629" y="2927"/>
                  <a:pt x="21600" y="11192"/>
                  <a:pt x="21600" y="20506"/>
                </a:cubicBezTo>
                <a:cubicBezTo>
                  <a:pt x="21600" y="30518"/>
                  <a:pt x="14718" y="39219"/>
                  <a:pt x="4975" y="41525"/>
                </a:cubicBezTo>
              </a:path>
              <a:path w="21600" h="41525" stroke="0" extrusionOk="0">
                <a:moveTo>
                  <a:pt x="6787" y="0"/>
                </a:moveTo>
                <a:cubicBezTo>
                  <a:pt x="15629" y="2927"/>
                  <a:pt x="21600" y="11192"/>
                  <a:pt x="21600" y="20506"/>
                </a:cubicBezTo>
                <a:cubicBezTo>
                  <a:pt x="21600" y="30518"/>
                  <a:pt x="14718" y="39219"/>
                  <a:pt x="4975" y="41525"/>
                </a:cubicBezTo>
                <a:lnTo>
                  <a:pt x="0" y="2050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37A26B27-8734-4DC8-A7A2-E41BCA3D89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0292" y="1808258"/>
            <a:ext cx="5194793" cy="38349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86C763F-F1B2-46FA-8166-B817548CAB4C}"/>
              </a:ext>
            </a:extLst>
          </p:cNvPr>
          <p:cNvGrpSpPr>
            <a:grpSpLocks/>
          </p:cNvGrpSpPr>
          <p:nvPr/>
        </p:nvGrpSpPr>
        <p:grpSpPr bwMode="auto">
          <a:xfrm>
            <a:off x="737020" y="888600"/>
            <a:ext cx="7687408" cy="5484812"/>
            <a:chOff x="441" y="527"/>
            <a:chExt cx="4843" cy="3455"/>
          </a:xfrm>
        </p:grpSpPr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81AC09CA-96FA-4327-AD7E-26DF7462F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2660"/>
              <a:ext cx="1524" cy="1311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6E3AF1AA-CE19-4CCE-9C33-388A5C874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1348"/>
              <a:ext cx="2958" cy="2535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D9A64C52-8271-418D-BE3D-853A56BB0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690"/>
              <a:ext cx="3677" cy="3152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B221E84A-C520-4732-BD25-C8DC5D1DF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673"/>
              <a:ext cx="1886" cy="1576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42506649-7C46-414F-A33B-55F6CDBD1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3952"/>
              <a:ext cx="4843" cy="0"/>
            </a:xfrm>
            <a:prstGeom prst="line">
              <a:avLst/>
            </a:prstGeom>
            <a:noFill/>
            <a:ln w="57150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009D9322-05ED-4F1D-B89B-70D9DE1C3D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" y="527"/>
              <a:ext cx="0" cy="3455"/>
            </a:xfrm>
            <a:prstGeom prst="line">
              <a:avLst/>
            </a:prstGeom>
            <a:noFill/>
            <a:ln w="57150">
              <a:solidFill>
                <a:srgbClr val="C0C0C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7486B7A6-BFCF-4707-9CE8-68C6E2736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347" y="5028800"/>
            <a:ext cx="1424354" cy="13001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89F90DE-C910-4DEC-B127-5903BB12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728" y="4975551"/>
            <a:ext cx="1422889" cy="13001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F8046B3-F740-4702-B5E2-F8CA33BD6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88" y="3296522"/>
            <a:ext cx="1422888" cy="13001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09E5DC2-49EF-498C-A468-189CEB61D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617" y="4140016"/>
            <a:ext cx="1440000" cy="133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90E4093-9D6E-4515-B25B-5C05642F8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5" y="4390718"/>
            <a:ext cx="1427285" cy="1304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FEFBAC7-3D43-4A85-97DD-311E30511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4385" y="2552155"/>
            <a:ext cx="1427285" cy="13001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151E6F80-D402-4911-A264-2239D22CD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085" y="6309357"/>
            <a:ext cx="2353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066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現場（生産）課題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B1A447E6-D1C0-4E52-9622-9C068CF5E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61" y="2677019"/>
            <a:ext cx="49244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033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経営課題</a:t>
            </a: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9426F309-7D94-4F67-AD7F-B3ED15329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5958" y="4624995"/>
            <a:ext cx="69312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年○月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FC7ED49C-8BFD-4711-A345-456C3498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018" y="3670245"/>
            <a:ext cx="69312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年○月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165D3AB6-A11B-462D-96F2-E8262D452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789" y="2667489"/>
            <a:ext cx="6916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年○月</a:t>
            </a: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BDDCD8C1-19E4-43E8-BE98-7B7C6926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669" y="2089367"/>
            <a:ext cx="6916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年○月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7EB1533-157A-48DC-A225-2AC90B94B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157" y="3356479"/>
            <a:ext cx="1440000" cy="133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7CFB0D7-3248-419D-9C25-EE91A1AEF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657" y="2211604"/>
            <a:ext cx="1440000" cy="133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9608501-1ABF-4EF8-944C-A957D1A9D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365" y="1364633"/>
            <a:ext cx="1427285" cy="13033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5B14909-72F3-4BD5-8328-918D395FC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315" y="3670626"/>
            <a:ext cx="1427285" cy="1304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9">
            <a:extLst>
              <a:ext uri="{FF2B5EF4-FFF2-40B4-BE49-F238E27FC236}">
                <a16:creationId xmlns:a16="http://schemas.microsoft.com/office/drawing/2014/main" id="{38906FD0-BE36-4CD8-8097-A461D7243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6899" y="1747831"/>
            <a:ext cx="1427285" cy="13001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Oval 29">
            <a:extLst>
              <a:ext uri="{FF2B5EF4-FFF2-40B4-BE49-F238E27FC236}">
                <a16:creationId xmlns:a16="http://schemas.microsoft.com/office/drawing/2014/main" id="{46C38C44-BD20-4BB2-AC01-C5FC6EA8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75" y="842045"/>
            <a:ext cx="1427285" cy="13033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Oval 30">
            <a:extLst>
              <a:ext uri="{FF2B5EF4-FFF2-40B4-BE49-F238E27FC236}">
                <a16:creationId xmlns:a16="http://schemas.microsoft.com/office/drawing/2014/main" id="{97AFAA75-AB0C-48BD-8FDD-6B61AD837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1754" y="2662355"/>
            <a:ext cx="1427285" cy="1304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445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F96FF-78EC-41D3-A02E-461035DA6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607" y="238668"/>
            <a:ext cx="7886700" cy="555759"/>
          </a:xfrm>
        </p:spPr>
        <p:txBody>
          <a:bodyPr/>
          <a:lstStyle/>
          <a:p>
            <a:r>
              <a:rPr lang="ja-JP" altLang="en-US" dirty="0"/>
              <a:t>事業方針と狙い（戦略立案）</a:t>
            </a:r>
            <a:endParaRPr kumimoji="1" lang="ja-JP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5CFB77-0F68-4772-A4F4-FA4537EA2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07" y="945505"/>
            <a:ext cx="4684850" cy="72901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3FD987-3288-41AF-9891-F128501A5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07" y="1859905"/>
            <a:ext cx="4684850" cy="116642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9B3BE0-1712-4887-B0E6-6444E6F29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07" y="3249647"/>
            <a:ext cx="4684850" cy="196834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5B2BF0-DEF6-4D86-823E-6976FFCAD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07" y="5441305"/>
            <a:ext cx="4684850" cy="1239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58D091-62B0-40C1-9DE9-7A5CA8099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45505"/>
            <a:ext cx="3659793" cy="21870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CBCF9C-A3A0-4B41-91C4-ECB9AE7C1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83905"/>
            <a:ext cx="3659793" cy="3207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5084F8D3-791B-4A5F-B4C2-9F995F8BECE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301886" y="3061788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A9C89C6A-1135-4256-ADC2-EF6604CEC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85" y="5253446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ECE28629-192A-4809-8C06-38BEE6EAFC1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00600" y="4298305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" name="AutoShape 11">
            <a:extLst>
              <a:ext uri="{FF2B5EF4-FFF2-40B4-BE49-F238E27FC236}">
                <a16:creationId xmlns:a16="http://schemas.microsoft.com/office/drawing/2014/main" id="{F56254CC-9A89-4424-AE97-986A4F7E2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231505"/>
            <a:ext cx="609600" cy="152400"/>
          </a:xfrm>
          <a:prstGeom prst="triangle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AC27615B-5566-4AE4-9522-AACB6816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91" y="920105"/>
            <a:ext cx="5437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80417AF4-D349-45CA-95E6-03F0A4EDD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91" y="1844030"/>
            <a:ext cx="8002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内的環境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0953024-4347-42EE-A8D9-EF08EF8A9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91" y="3231505"/>
            <a:ext cx="1797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事業方針の基本的な狙い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26A24159-930E-40F0-8530-F5980E0EF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91" y="5441305"/>
            <a:ext cx="8002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外的環境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9B08D785-7157-4ECE-ABAC-C1CEA342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945505"/>
            <a:ext cx="149271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成果目標・経営成果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AFAA6C33-E3ED-4687-8053-649CFBA78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401368"/>
            <a:ext cx="13644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基本戦略　方向性</a:t>
            </a:r>
          </a:p>
        </p:txBody>
      </p:sp>
    </p:spTree>
    <p:extLst>
      <p:ext uri="{BB962C8B-B14F-4D97-AF65-F5344CB8AC3E}">
        <p14:creationId xmlns:p14="http://schemas.microsoft.com/office/powerpoint/2010/main" val="145072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817</Words>
  <Application>Microsoft Office PowerPoint</Application>
  <PresentationFormat>画面に合わせる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HGP創英角ｺﾞｼｯｸUB</vt:lpstr>
      <vt:lpstr>Meiryo UI</vt:lpstr>
      <vt:lpstr>Arial</vt:lpstr>
      <vt:lpstr>Calibri</vt:lpstr>
      <vt:lpstr>Century</vt:lpstr>
      <vt:lpstr>Microsoft New Tai Lue</vt:lpstr>
      <vt:lpstr>Times New Roman</vt:lpstr>
      <vt:lpstr>Office テーマ</vt:lpstr>
      <vt:lpstr>PowerPoint プレゼンテーション</vt:lpstr>
      <vt:lpstr>農業経営ビジネスロードマップ（経営計画）策定のねらい</vt:lpstr>
      <vt:lpstr>経営実態の把握Ⅰ（事業概要）</vt:lpstr>
      <vt:lpstr>経営実態の把握Ⅱ（生産状況）</vt:lpstr>
      <vt:lpstr>経営実態の把握Ⅲ（数値状況）</vt:lpstr>
      <vt:lpstr>現状分析（SWOT分析）</vt:lpstr>
      <vt:lpstr>経営ビジョン整理シート</vt:lpstr>
      <vt:lpstr>経営目標の設定（中期5か年のロードマップ）</vt:lpstr>
      <vt:lpstr>事業方針と狙い（戦略立案）</vt:lpstr>
      <vt:lpstr>企画書（役割分担表）</vt:lpstr>
      <vt:lpstr>5か年経営計画書</vt:lpstr>
      <vt:lpstr>成果検証（企画管理）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Miyaguchi Takumi</dc:creator>
  <cp:lastModifiedBy>kikou2019-04</cp:lastModifiedBy>
  <cp:revision>39</cp:revision>
  <cp:lastPrinted>2020-11-04T00:12:37Z</cp:lastPrinted>
  <dcterms:created xsi:type="dcterms:W3CDTF">2020-03-21T01:19:39Z</dcterms:created>
  <dcterms:modified xsi:type="dcterms:W3CDTF">2020-11-09T06:35:59Z</dcterms:modified>
</cp:coreProperties>
</file>